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2" r:id="rId7"/>
    <p:sldId id="263" r:id="rId8"/>
    <p:sldId id="264" r:id="rId9"/>
    <p:sldId id="265" r:id="rId10"/>
    <p:sldId id="268"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413" y="2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A4744-4DD2-4894-A534-227157B9E17A}" type="datetimeFigureOut">
              <a:rPr lang="fr-CH" smtClean="0"/>
              <a:t>03.02.2025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9F114-07C7-4056-8F46-09C059CB3BA4}" type="slidenum">
              <a:rPr lang="fr-CH" smtClean="0"/>
              <a:t>‹N°›</a:t>
            </a:fld>
            <a:endParaRPr lang="fr-CH"/>
          </a:p>
        </p:txBody>
      </p:sp>
    </p:spTree>
    <p:extLst>
      <p:ext uri="{BB962C8B-B14F-4D97-AF65-F5344CB8AC3E}">
        <p14:creationId xmlns:p14="http://schemas.microsoft.com/office/powerpoint/2010/main" val="1889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 'Elevator Pitch Challenge' se distingue par son format unique, offrant aux start-ups une plateforme pour se faire connaître. Avec la participation d'un jury d'investisseurs et de business angels, chaque entrepreneur a l'opportunité de recevoir un feedback précieux. Le coaching fourni par Innocoaching jouera un rôle crucial pour maximiser l'impact des présentations. Ce concours représente une voie tangible vers le financement et le soutien stratégique pour les projets innovants.</a:t>
            </a:r>
          </a:p>
        </p:txBody>
      </p:sp>
      <p:sp>
        <p:nvSpPr>
          <p:cNvPr id="4" name="Espace réservé du numéro de diapositive 3"/>
          <p:cNvSpPr>
            <a:spLocks noGrp="1"/>
          </p:cNvSpPr>
          <p:nvPr>
            <p:ph type="sldNum" sz="quarter" idx="5"/>
          </p:nvPr>
        </p:nvSpPr>
        <p:spPr/>
        <p:txBody>
          <a:bodyPr/>
          <a:lstStyle/>
          <a:p>
            <a:fld id="{310C6097-822A-4B4A-A924-394421E8B7B3}" type="slidenum">
              <a:rPr lang="fr-CH" smtClean="0"/>
              <a:t>1</a:t>
            </a:fld>
            <a:endParaRPr lang="fr-CH"/>
          </a:p>
        </p:txBody>
      </p:sp>
    </p:spTree>
    <p:extLst>
      <p:ext uri="{BB962C8B-B14F-4D97-AF65-F5344CB8AC3E}">
        <p14:creationId xmlns:p14="http://schemas.microsoft.com/office/powerpoint/2010/main" val="399223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L'équipe logistique et technique joue un rôle crucial dans la réussite de l'événement. Ils sont responsables de l'installation et de la gestion de l'infrastructure technique, garantissant que le son, la lumière et la vidéo fonctionnent parfaitement. En outre, ils s'occupent de l'accueil des participants et de la gestion de l'événement pour assurer une expérience fluide et agréable. Leur travail en arrière-plan est indispensable pour le bon déroulement de l'événement.</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10</a:t>
            </a:fld>
            <a:endParaRPr lang="fr-CH"/>
          </a:p>
        </p:txBody>
      </p:sp>
    </p:spTree>
    <p:extLst>
      <p:ext uri="{BB962C8B-B14F-4D97-AF65-F5344CB8AC3E}">
        <p14:creationId xmlns:p14="http://schemas.microsoft.com/office/powerpoint/2010/main" val="219299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FVS Group/Cimark est essentiel pour le succès de l'événement en fournissant l'espace et les infrastructures adéquates. Leur rôle comprend également l'assurance d'une bonne visibilité médiatique et l'intégration du concours au programme officiel de la Foire, ce qui attire un public plus large.</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11</a:t>
            </a:fld>
            <a:endParaRPr lang="fr-CH"/>
          </a:p>
        </p:txBody>
      </p:sp>
    </p:spTree>
    <p:extLst>
      <p:ext uri="{BB962C8B-B14F-4D97-AF65-F5344CB8AC3E}">
        <p14:creationId xmlns:p14="http://schemas.microsoft.com/office/powerpoint/2010/main" val="376008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Les community managers et les médias locaux sont responsables de la couverture médiatique avant, pendant et après l'événement. Ils réalisent des interviews des start-ups et des gagnants, tout en promouvant l'événement sur les réseaux sociaux et d'autres plateformes digitales. Cela permet de maximiser la visibilité des start-ups et de l'événement.</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12</a:t>
            </a:fld>
            <a:endParaRPr lang="fr-CH"/>
          </a:p>
        </p:txBody>
      </p:sp>
    </p:spTree>
    <p:extLst>
      <p:ext uri="{BB962C8B-B14F-4D97-AF65-F5344CB8AC3E}">
        <p14:creationId xmlns:p14="http://schemas.microsoft.com/office/powerpoint/2010/main" val="213192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Cette diapositive présente les principaux objectifs du projet. L'accent est mis sur le soutien aux start-ups, la visibilité des innovations, et l'importance du networking. En engageant le public, nous visons à créer un écosystème dynamique qui favorise le développement économique régional et aide les entrepreneurs à se connecter avec des investisseurs.</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2</a:t>
            </a:fld>
            <a:endParaRPr lang="fr-CH"/>
          </a:p>
        </p:txBody>
      </p:sp>
    </p:spTree>
    <p:extLst>
      <p:ext uri="{BB962C8B-B14F-4D97-AF65-F5344CB8AC3E}">
        <p14:creationId xmlns:p14="http://schemas.microsoft.com/office/powerpoint/2010/main" val="147155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 Challenge se déroule en plusieurs étapes, commençant trois mois avant l'événement. Les start-ups sélectionnées participent à un programme de coaching pour perfectionner leur présentation. Le jour du concours, les pitches sont suivis d'un temps de questions, permettant aux jurés d'évaluer chaque projet. Un programme minuté assure une gestion fluide de l'événement, culminant avec l'annonce des gagnants.</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3</a:t>
            </a:fld>
            <a:endParaRPr lang="fr-CH"/>
          </a:p>
        </p:txBody>
      </p:sp>
    </p:spTree>
    <p:extLst>
      <p:ext uri="{BB962C8B-B14F-4D97-AF65-F5344CB8AC3E}">
        <p14:creationId xmlns:p14="http://schemas.microsoft.com/office/powerpoint/2010/main" val="423329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Les récompenses du challenge sont conçues pour offrir un soutien significatif aux start-ups participantes. Le grand gagnant reçoit un coaching prolongé et une visibilité médiatique, tandis que les finalistes bénéficient également d'un accompagnement. Des prix de consolation sont offerts pour encourager tous les participants, incluant la possibilité pour le public de soutenir les projets via une plateforme de crowdfunding.</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4</a:t>
            </a:fld>
            <a:endParaRPr lang="fr-CH"/>
          </a:p>
        </p:txBody>
      </p:sp>
    </p:spTree>
    <p:extLst>
      <p:ext uri="{BB962C8B-B14F-4D97-AF65-F5344CB8AC3E}">
        <p14:creationId xmlns:p14="http://schemas.microsoft.com/office/powerpoint/2010/main" val="28083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L'événement sera soutenu par une infrastructure moderne, incluant sonorisation et projection vidéo. Le lieu peut accueillir 50 personnes et dispose d'une zone VIP pour les investisseurs. Nous mettrons en place un streaming en direct sur les réseaux sociaux et enregistrerons les pitchs pour assurer une visibilité médiatique. Les équipements techniques garantiront une expérience de qualité pour tous les participants.</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5</a:t>
            </a:fld>
            <a:endParaRPr lang="fr-CH"/>
          </a:p>
        </p:txBody>
      </p:sp>
    </p:spTree>
    <p:extLst>
      <p:ext uri="{BB962C8B-B14F-4D97-AF65-F5344CB8AC3E}">
        <p14:creationId xmlns:p14="http://schemas.microsoft.com/office/powerpoint/2010/main" val="220203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 budget prévisionnel pour l'événement s'élève à 26'500 CHF, comprenant divers postes tels que la location de matériel audiovisuel et les coûts de communication. Les financements nécessaires seront principalement fournis par des sponsors, des partenaires institutionnels et des fonds dédiés à l'innovation, garantissant ainsi le succès du projet.</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6</a:t>
            </a:fld>
            <a:endParaRPr lang="fr-CH"/>
          </a:p>
        </p:txBody>
      </p:sp>
    </p:spTree>
    <p:extLst>
      <p:ext uri="{BB962C8B-B14F-4D97-AF65-F5344CB8AC3E}">
        <p14:creationId xmlns:p14="http://schemas.microsoft.com/office/powerpoint/2010/main" val="89653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La recherche de sponsoring et de financement est cruciale pour assurer le succès de l'événement. Les entreprises peuvent bénéficier d'une visibilité accrue et d'un accès à des réseaux d'innovation. En soutenant cet événement, elles montrent leur engagement envers le développement économique et soutiennent les jeunes entreprises prometteuses en Valais.</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7</a:t>
            </a:fld>
            <a:endParaRPr lang="fr-CH"/>
          </a:p>
        </p:txBody>
      </p:sp>
    </p:spTree>
    <p:extLst>
      <p:ext uri="{BB962C8B-B14F-4D97-AF65-F5344CB8AC3E}">
        <p14:creationId xmlns:p14="http://schemas.microsoft.com/office/powerpoint/2010/main" val="349422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Les parties prenantes jouent un rôle crucial dans le succès du challenge. Innocoaching est responsable de la sélection et de l'accompagnement des start-ups, tandis que le jury, composé d'investisseurs et d'experts, est chargé de l'évaluation des projets. Les start-ups participantes doivent avoir un modèle d'affaires scalable et démontrer un potentiel d'investissement.</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8</a:t>
            </a:fld>
            <a:endParaRPr lang="fr-CH"/>
          </a:p>
        </p:txBody>
      </p:sp>
    </p:spTree>
    <p:extLst>
      <p:ext uri="{BB962C8B-B14F-4D97-AF65-F5344CB8AC3E}">
        <p14:creationId xmlns:p14="http://schemas.microsoft.com/office/powerpoint/2010/main" val="87218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Les partenaires financiers jouent un rôle crucial dans le soutien des événements en offrant un financement essentiel. Ils peuvent également associer leur image à l'innovation et à l'entrepreneuriat, augmentant ainsi leur visibilité. Les types de partenaires recherchés incluent les banques, les institutions publiques et les médias spécialisés. La collaboration avec ces entités peut créer un écosystème dynamique pour les start-ups.</a:t>
            </a:r>
          </a:p>
        </p:txBody>
      </p:sp>
      <p:sp>
        <p:nvSpPr>
          <p:cNvPr id="4" name="Espace réservé du numéro de diapositive 3"/>
          <p:cNvSpPr>
            <a:spLocks noGrp="1"/>
          </p:cNvSpPr>
          <p:nvPr>
            <p:ph type="sldNum" sz="quarter" idx="5"/>
          </p:nvPr>
        </p:nvSpPr>
        <p:spPr/>
        <p:txBody>
          <a:bodyPr/>
          <a:lstStyle/>
          <a:p>
            <a:fld id="{9B09F114-07C7-4056-8F46-09C059CB3BA4}" type="slidenum">
              <a:rPr lang="fr-CH" smtClean="0"/>
              <a:t>9</a:t>
            </a:fld>
            <a:endParaRPr lang="fr-CH"/>
          </a:p>
        </p:txBody>
      </p:sp>
    </p:spTree>
    <p:extLst>
      <p:ext uri="{BB962C8B-B14F-4D97-AF65-F5344CB8AC3E}">
        <p14:creationId xmlns:p14="http://schemas.microsoft.com/office/powerpoint/2010/main" val="225722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4E203-C8AC-5D8E-B9F6-7C607E6D33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71555617-A835-4F11-491B-25A80775E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1846CBAE-BA68-EA38-584D-81FEF65ECAF4}"/>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8732969C-BFCB-37E0-3F0F-87D5524E6C9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DA35303-3F51-A799-0542-013E982FBD1B}"/>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42022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284B4-93E0-EC7F-4955-F49622D2F5F7}"/>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ACAE92BF-3306-C4D6-B6A8-83D51A816E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E0BFB89-1D05-497C-357A-2F7FB47DB319}"/>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E0FD782E-DAFD-14FC-AA96-F3641843242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6A615C23-6A57-ABEE-AD10-32BF8A3251C8}"/>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116627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610226C-75E1-671D-7D8D-7C2BBB55EC3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21C7F59D-76F0-6DE2-D69C-76BE68E81A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A63DC0C4-1DD2-7D7C-5CB6-252E4CC06502}"/>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FA42A7EA-16BE-D112-BEAE-98C16651077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E703BC15-7BD2-B3B4-3E01-D26E8796C39B}"/>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196017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8B80B-B125-7EBF-D298-E859FF872F84}"/>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6FF9D7C3-E558-BE95-5573-F7B1EE5C14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556DF49-06AE-139A-45E5-699AE70D6892}"/>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DFBA2CD3-CD65-3376-2A5D-36D684EF97E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24FDE325-7BE7-02BA-245B-2505A6089FAC}"/>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123627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BF07F-A6F7-EB4A-76F0-670F5B4F0EA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6A24E593-F132-3788-FF4F-33E5F7449F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C0E7B1E-3A70-40CF-D577-02F695CA9996}"/>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551E6DAA-91F0-CA21-72EA-2EFB879D738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10E1F1F3-7836-FCD7-D4AB-67D213BD2100}"/>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273897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8BDDB-84CE-3CD1-5694-F1DE06434A9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71777A4E-9481-12FF-8AEE-BE578D67E9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5A3F9FEB-54A1-F639-BF86-28988F83EDC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6722265F-613B-BB49-08C7-0436A1DED3C8}"/>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6" name="Espace réservé du pied de page 5">
            <a:extLst>
              <a:ext uri="{FF2B5EF4-FFF2-40B4-BE49-F238E27FC236}">
                <a16:creationId xmlns:a16="http://schemas.microsoft.com/office/drawing/2014/main" id="{1436DB2E-7BCB-0BEB-79CC-303EBB61477A}"/>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CB41503A-76A8-D072-1292-90D7918729B1}"/>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225186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2945B-B020-7C75-FCCF-36163A6F1AE2}"/>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BA84F524-D668-F5E2-3C61-192A66149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4FD4E1D-D544-BABE-29F6-726AFA54403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620A3EB1-1DC1-22C0-0AA7-649C0B57E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263E48-7F2B-9A9D-3728-2E05040AA6E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5AFD09D8-EE1A-7782-4719-83DBD172E3B4}"/>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8" name="Espace réservé du pied de page 7">
            <a:extLst>
              <a:ext uri="{FF2B5EF4-FFF2-40B4-BE49-F238E27FC236}">
                <a16:creationId xmlns:a16="http://schemas.microsoft.com/office/drawing/2014/main" id="{B2CC8382-5883-3EB0-D4CB-99BE8AFC45F4}"/>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11EC1224-7CE1-1BF0-7B43-FBDAB5CA5488}"/>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113785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51231-DE2D-65D9-7DE9-31130B446F41}"/>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48B040A7-0A80-EEB3-163E-658B21864CC6}"/>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4" name="Espace réservé du pied de page 3">
            <a:extLst>
              <a:ext uri="{FF2B5EF4-FFF2-40B4-BE49-F238E27FC236}">
                <a16:creationId xmlns:a16="http://schemas.microsoft.com/office/drawing/2014/main" id="{2E16B86D-D2CA-CD1F-C00C-C3C67AD811C9}"/>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049028E7-EC92-F218-2E6E-98235138F6B4}"/>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118751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30F39E-B9C1-FAD2-00D0-7E7273D16F11}"/>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3" name="Espace réservé du pied de page 2">
            <a:extLst>
              <a:ext uri="{FF2B5EF4-FFF2-40B4-BE49-F238E27FC236}">
                <a16:creationId xmlns:a16="http://schemas.microsoft.com/office/drawing/2014/main" id="{CCDED702-9B6B-B76A-E2C9-92858A506ABE}"/>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01EF626D-0E20-4D84-A105-C2EEC27A9302}"/>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114131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11413-E14D-726C-29EB-50D49229D5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A9198732-DF32-49F8-4A3D-D00F91F0E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30329C9C-C5B2-6756-60F7-8EC7DE91B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ADA4E5-7A9E-9607-2643-72CAC2DA7186}"/>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6" name="Espace réservé du pied de page 5">
            <a:extLst>
              <a:ext uri="{FF2B5EF4-FFF2-40B4-BE49-F238E27FC236}">
                <a16:creationId xmlns:a16="http://schemas.microsoft.com/office/drawing/2014/main" id="{F2606C78-6DEC-CFC4-6D1D-64A64C6EACF8}"/>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125BAE2F-69EA-5457-0A89-DD36AAD280A6}"/>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400176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5A0C6-C9BD-CFCB-F87B-141AA5FE44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82B0F94C-16B2-1D2B-7309-DD95E1FD7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4FD0862B-8099-23A8-F975-15C21FC9C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C435EA-810D-A424-DCA1-1726D80E2602}"/>
              </a:ext>
            </a:extLst>
          </p:cNvPr>
          <p:cNvSpPr>
            <a:spLocks noGrp="1"/>
          </p:cNvSpPr>
          <p:nvPr>
            <p:ph type="dt" sz="half" idx="10"/>
          </p:nvPr>
        </p:nvSpPr>
        <p:spPr/>
        <p:txBody>
          <a:bodyPr/>
          <a:lstStyle/>
          <a:p>
            <a:fld id="{5CCCB7E4-8E67-4349-9CA3-456FA2FE9793}" type="datetimeFigureOut">
              <a:rPr lang="fr-CH" smtClean="0"/>
              <a:t>03.02.2025</a:t>
            </a:fld>
            <a:endParaRPr lang="fr-CH"/>
          </a:p>
        </p:txBody>
      </p:sp>
      <p:sp>
        <p:nvSpPr>
          <p:cNvPr id="6" name="Espace réservé du pied de page 5">
            <a:extLst>
              <a:ext uri="{FF2B5EF4-FFF2-40B4-BE49-F238E27FC236}">
                <a16:creationId xmlns:a16="http://schemas.microsoft.com/office/drawing/2014/main" id="{D9EAD598-FDB9-AC61-7638-E8671AF5F36E}"/>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BF443E75-3E21-B524-7789-A5C1F3A7361E}"/>
              </a:ext>
            </a:extLst>
          </p:cNvPr>
          <p:cNvSpPr>
            <a:spLocks noGrp="1"/>
          </p:cNvSpPr>
          <p:nvPr>
            <p:ph type="sldNum" sz="quarter" idx="12"/>
          </p:nvPr>
        </p:nvSpPr>
        <p:spPr/>
        <p:txBody>
          <a:bodyPr/>
          <a:lstStyle/>
          <a:p>
            <a:fld id="{5A6FFA54-868F-4265-83B8-FF663BEA56D7}" type="slidenum">
              <a:rPr lang="fr-CH" smtClean="0"/>
              <a:t>‹N°›</a:t>
            </a:fld>
            <a:endParaRPr lang="fr-CH"/>
          </a:p>
        </p:txBody>
      </p:sp>
    </p:spTree>
    <p:extLst>
      <p:ext uri="{BB962C8B-B14F-4D97-AF65-F5344CB8AC3E}">
        <p14:creationId xmlns:p14="http://schemas.microsoft.com/office/powerpoint/2010/main" val="243823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3B9D26-9AF9-0CD6-B106-47669CB87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BB4FDB96-6317-DB7D-356C-7291FFB9F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9086761-F22E-C20A-C27E-92FBA121C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CCB7E4-8E67-4349-9CA3-456FA2FE9793}"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906733B4-2DA6-5C81-1EC3-314A7322F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A63425E6-4A0E-9149-2748-755C1B9A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6FFA54-868F-4265-83B8-FF663BEA56D7}" type="slidenum">
              <a:rPr lang="fr-CH" smtClean="0"/>
              <a:t>‹N°›</a:t>
            </a:fld>
            <a:endParaRPr lang="fr-CH"/>
          </a:p>
        </p:txBody>
      </p:sp>
    </p:spTree>
    <p:extLst>
      <p:ext uri="{BB962C8B-B14F-4D97-AF65-F5344CB8AC3E}">
        <p14:creationId xmlns:p14="http://schemas.microsoft.com/office/powerpoint/2010/main" val="4181142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8CCF27-F141-99C3-3DED-63C3E63061E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Présentation du Challenge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3D0243B5-B7FA-3F9A-420C-432A30C1ACE6}"/>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1700"/>
              <a:t>Un événement unique pour les start-ups à la Foire du Valais.</a:t>
            </a:r>
          </a:p>
          <a:p>
            <a:r>
              <a:rPr lang="en-US" sz="1700"/>
              <a:t>10 start-ups sélectionnées présenteront leurs projets.</a:t>
            </a:r>
          </a:p>
          <a:p>
            <a:r>
              <a:rPr lang="en-US" sz="1700"/>
              <a:t>Un jury d'experts composé d'investisseurs et de business angels.</a:t>
            </a:r>
          </a:p>
          <a:p>
            <a:r>
              <a:rPr lang="en-US" sz="1700"/>
              <a:t>Coaching par Innocoaching pour préparer les pitchs.</a:t>
            </a:r>
          </a:p>
          <a:p>
            <a:r>
              <a:rPr lang="en-US" sz="1700"/>
              <a:t>Opportunité de financement pour le projet gagnant.</a:t>
            </a:r>
          </a:p>
        </p:txBody>
      </p:sp>
      <p:pic>
        <p:nvPicPr>
          <p:cNvPr id="5" name="Espace réservé du contenu 4" descr="Les personnes dans une présentation">
            <a:extLst>
              <a:ext uri="{FF2B5EF4-FFF2-40B4-BE49-F238E27FC236}">
                <a16:creationId xmlns:a16="http://schemas.microsoft.com/office/drawing/2014/main" id="{241F9D05-16F8-46D4-BD91-890DA3A45EB3}"/>
              </a:ext>
            </a:extLst>
          </p:cNvPr>
          <p:cNvPicPr>
            <a:picLocks noGrp="1" noChangeAspect="1"/>
          </p:cNvPicPr>
          <p:nvPr>
            <p:ph sz="half" idx="1"/>
          </p:nvPr>
        </p:nvPicPr>
        <p:blipFill>
          <a:blip r:embed="rId3"/>
          <a:srcRect l="16601" r="1644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570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F602BE-87D9-ECB6-2CBC-EDAAD1DEF1EE}"/>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a:t>Rôle de l'Équipe Logistique &amp; Technique</a:t>
            </a:r>
          </a:p>
        </p:txBody>
      </p:sp>
      <p:sp>
        <p:nvSpPr>
          <p:cNvPr id="4" name="Espace réservé du contenu 3">
            <a:extLst>
              <a:ext uri="{FF2B5EF4-FFF2-40B4-BE49-F238E27FC236}">
                <a16:creationId xmlns:a16="http://schemas.microsoft.com/office/drawing/2014/main" id="{6B781E43-2EED-DE5D-33AE-2B505CF8A0A3}"/>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1900"/>
              <a:t>Assurer l'installation de l'infrastructure technique pour l'événement.</a:t>
            </a:r>
          </a:p>
          <a:p>
            <a:r>
              <a:rPr lang="en-US" sz="1900"/>
              <a:t>Gérer la diffusion en streaming pour toucher un public plus large.</a:t>
            </a:r>
          </a:p>
          <a:p>
            <a:r>
              <a:rPr lang="en-US" sz="1900"/>
              <a:t>Accueillir les participants et garantir un bon déroulement de l'événement.</a:t>
            </a:r>
          </a:p>
          <a:p>
            <a:r>
              <a:rPr lang="en-US" sz="1900"/>
              <a:t>Coordonner les techniciens audio-vidéo pour une qualité optimale.</a:t>
            </a:r>
          </a:p>
          <a:p>
            <a:r>
              <a:rPr lang="en-US" sz="1900"/>
              <a:t>Engager un animateur pour maintenir l'énergie tout au long de l'événement.</a:t>
            </a:r>
          </a:p>
        </p:txBody>
      </p:sp>
      <p:pic>
        <p:nvPicPr>
          <p:cNvPr id="5" name="Espace réservé du contenu 4" descr="Concepts technologiques">
            <a:extLst>
              <a:ext uri="{FF2B5EF4-FFF2-40B4-BE49-F238E27FC236}">
                <a16:creationId xmlns:a16="http://schemas.microsoft.com/office/drawing/2014/main" id="{DF6E95BC-ED65-4FC6-A908-E7B3C071060B}"/>
              </a:ext>
            </a:extLst>
          </p:cNvPr>
          <p:cNvPicPr>
            <a:picLocks noGrp="1" noChangeAspect="1"/>
          </p:cNvPicPr>
          <p:nvPr>
            <p:ph sz="half" idx="1"/>
          </p:nvPr>
        </p:nvPicPr>
        <p:blipFill>
          <a:blip r:embed="rId3"/>
          <a:srcRect l="16583" r="24016" b="-2"/>
          <a:stretch/>
        </p:blipFill>
        <p:spPr>
          <a:xfrm>
            <a:off x="6096000" y="1"/>
            <a:ext cx="6102825" cy="6858000"/>
          </a:xfrm>
          <a:prstGeom prst="rect">
            <a:avLst/>
          </a:prstGeom>
        </p:spPr>
      </p:pic>
    </p:spTree>
    <p:extLst>
      <p:ext uri="{BB962C8B-B14F-4D97-AF65-F5344CB8AC3E}">
        <p14:creationId xmlns:p14="http://schemas.microsoft.com/office/powerpoint/2010/main" val="25547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8921FD-8228-EE0D-49B4-DB44076F9D4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Rôle de FVS Group/Cimark</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DB795B69-481B-FB4E-D3BE-6AFBB9A8F29E}"/>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a:t>Fournir l'espace nécessaire pour l'événement.</a:t>
            </a:r>
          </a:p>
          <a:p>
            <a:r>
              <a:rPr lang="en-US" sz="2200"/>
              <a:t>Assurer une visibilité médiatique optimale.</a:t>
            </a:r>
          </a:p>
          <a:p>
            <a:r>
              <a:rPr lang="en-US" sz="2200"/>
              <a:t>Intégrer le concours dans le programme officiel.</a:t>
            </a:r>
          </a:p>
        </p:txBody>
      </p:sp>
      <p:pic>
        <p:nvPicPr>
          <p:cNvPr id="5" name="Espace réservé du contenu 4" descr="Podium et sièges vides pour le défilé de mode">
            <a:extLst>
              <a:ext uri="{FF2B5EF4-FFF2-40B4-BE49-F238E27FC236}">
                <a16:creationId xmlns:a16="http://schemas.microsoft.com/office/drawing/2014/main" id="{89ACCF5F-1007-4C06-974C-B25649237755}"/>
              </a:ext>
            </a:extLst>
          </p:cNvPr>
          <p:cNvPicPr>
            <a:picLocks noGrp="1" noChangeAspect="1"/>
          </p:cNvPicPr>
          <p:nvPr>
            <p:ph sz="half" idx="1"/>
          </p:nvPr>
        </p:nvPicPr>
        <p:blipFill>
          <a:blip r:embed="rId3"/>
          <a:srcRect l="10434" r="1433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70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DFD937-570B-0017-BF0D-BAEC84CFF935}"/>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a:t>Rôle des Community managers et Médias locaux</a:t>
            </a:r>
          </a:p>
        </p:txBody>
      </p:sp>
      <p:sp>
        <p:nvSpPr>
          <p:cNvPr id="4" name="Espace réservé du contenu 3">
            <a:extLst>
              <a:ext uri="{FF2B5EF4-FFF2-40B4-BE49-F238E27FC236}">
                <a16:creationId xmlns:a16="http://schemas.microsoft.com/office/drawing/2014/main" id="{7DB7D808-E3AB-7B5B-ADAE-BC083A81E743}"/>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2000"/>
              <a:t>Couverture médiatique complète de l'événement.</a:t>
            </a:r>
          </a:p>
          <a:p>
            <a:r>
              <a:rPr lang="en-US" sz="2000"/>
              <a:t>Réalisation d'interviews avec les participants.</a:t>
            </a:r>
          </a:p>
          <a:p>
            <a:r>
              <a:rPr lang="en-US" sz="2000"/>
              <a:t>Promotion active sur les réseaux sociaux.</a:t>
            </a:r>
          </a:p>
        </p:txBody>
      </p:sp>
      <p:pic>
        <p:nvPicPr>
          <p:cNvPr id="5" name="Espace réservé du contenu 4" descr="Figures en bois de personnes avec une flèche jaune isolées sur fond bleu. Croissance professionnelle et personnelle, motivation professionnelle.">
            <a:extLst>
              <a:ext uri="{FF2B5EF4-FFF2-40B4-BE49-F238E27FC236}">
                <a16:creationId xmlns:a16="http://schemas.microsoft.com/office/drawing/2014/main" id="{EBCD2FC1-69F2-4A3B-8929-2EE068EA429A}"/>
              </a:ext>
            </a:extLst>
          </p:cNvPr>
          <p:cNvPicPr>
            <a:picLocks noGrp="1" noChangeAspect="1"/>
          </p:cNvPicPr>
          <p:nvPr>
            <p:ph sz="half" idx="1"/>
          </p:nvPr>
        </p:nvPicPr>
        <p:blipFill>
          <a:blip r:embed="rId3"/>
          <a:srcRect l="24005" r="16594" b="-2"/>
          <a:stretch/>
        </p:blipFill>
        <p:spPr>
          <a:xfrm>
            <a:off x="6096000" y="1"/>
            <a:ext cx="6102825" cy="6858000"/>
          </a:xfrm>
          <a:prstGeom prst="rect">
            <a:avLst/>
          </a:prstGeom>
        </p:spPr>
      </p:pic>
    </p:spTree>
    <p:extLst>
      <p:ext uri="{BB962C8B-B14F-4D97-AF65-F5344CB8AC3E}">
        <p14:creationId xmlns:p14="http://schemas.microsoft.com/office/powerpoint/2010/main" val="403619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663DD41-C5F9-7B67-DA09-F0F40AA14CE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Objectifs du Projet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FB415502-1E79-4399-0353-F9CE8D8C9F3A}"/>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1900"/>
              <a:t>Soutenir l'innovation des start-ups locales et nationales.</a:t>
            </a:r>
          </a:p>
          <a:p>
            <a:r>
              <a:rPr lang="en-US" sz="1900"/>
              <a:t>Promouvoir la visibilité des projets innovants au Valais.</a:t>
            </a:r>
          </a:p>
          <a:p>
            <a:r>
              <a:rPr lang="en-US" sz="1900"/>
              <a:t>Fournir un soutien structuré pour les pitchs des entrepreneurs.</a:t>
            </a:r>
          </a:p>
          <a:p>
            <a:r>
              <a:rPr lang="en-US" sz="1900"/>
              <a:t>Faciliter le networking entre entrepreneurs et investisseurs.</a:t>
            </a:r>
          </a:p>
          <a:p>
            <a:r>
              <a:rPr lang="en-US" sz="1900"/>
              <a:t>Encourager le grand public à découvrir de nouvelles entreprises.</a:t>
            </a:r>
          </a:p>
        </p:txBody>
      </p:sp>
      <p:pic>
        <p:nvPicPr>
          <p:cNvPr id="5" name="Espace réservé du contenu 4" descr="CONCEPT DE START-UP">
            <a:extLst>
              <a:ext uri="{FF2B5EF4-FFF2-40B4-BE49-F238E27FC236}">
                <a16:creationId xmlns:a16="http://schemas.microsoft.com/office/drawing/2014/main" id="{63EE9DE1-CEE9-4426-87E3-67CB051775A4}"/>
              </a:ext>
            </a:extLst>
          </p:cNvPr>
          <p:cNvPicPr>
            <a:picLocks noGrp="1" noChangeAspect="1"/>
          </p:cNvPicPr>
          <p:nvPr>
            <p:ph sz="half" idx="1"/>
          </p:nvPr>
        </p:nvPicPr>
        <p:blipFill>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6175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BF22B5-7DE7-6D23-01A4-CA861F9C6741}"/>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Détails du Concept du Challenge</a:t>
            </a:r>
          </a:p>
        </p:txBody>
      </p:sp>
      <p:sp>
        <p:nvSpPr>
          <p:cNvPr id="4" name="Espace réservé du contenu 3">
            <a:extLst>
              <a:ext uri="{FF2B5EF4-FFF2-40B4-BE49-F238E27FC236}">
                <a16:creationId xmlns:a16="http://schemas.microsoft.com/office/drawing/2014/main" id="{5EEE7F7B-38B2-B6CB-AE1F-686CC48B5C0B}"/>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2000"/>
              <a:t>Le concours commence par une préparation de trois mois.</a:t>
            </a:r>
          </a:p>
          <a:p>
            <a:r>
              <a:rPr lang="en-US" sz="2000"/>
              <a:t>Les start-ups finalistes bénéficient d'un coaching personnalisé.</a:t>
            </a:r>
          </a:p>
          <a:p>
            <a:r>
              <a:rPr lang="en-US" sz="2000"/>
              <a:t>Le jour J, chaque pitch dure 2 minutes, suivi d'une session de Q&amp;A.</a:t>
            </a:r>
          </a:p>
          <a:p>
            <a:r>
              <a:rPr lang="en-US" sz="2000"/>
              <a:t>Un programme détaillé est prévu pour la journée de l'événement.</a:t>
            </a:r>
          </a:p>
          <a:p>
            <a:r>
              <a:rPr lang="en-US" sz="2000"/>
              <a:t>Les gagnants sont annoncés avec une remise de prix à la fin.</a:t>
            </a:r>
          </a:p>
        </p:txBody>
      </p:sp>
      <p:pic>
        <p:nvPicPr>
          <p:cNvPr id="5" name="Espace réservé du contenu 4" descr="La main dessine une fusée sur un tableau noir">
            <a:extLst>
              <a:ext uri="{FF2B5EF4-FFF2-40B4-BE49-F238E27FC236}">
                <a16:creationId xmlns:a16="http://schemas.microsoft.com/office/drawing/2014/main" id="{6961B194-8C2F-49DF-9076-F76F6CFCA290}"/>
              </a:ext>
            </a:extLst>
          </p:cNvPr>
          <p:cNvPicPr>
            <a:picLocks noGrp="1" noChangeAspect="1"/>
          </p:cNvPicPr>
          <p:nvPr>
            <p:ph sz="half" idx="1"/>
          </p:nvPr>
        </p:nvPicPr>
        <p:blipFill>
          <a:blip r:embed="rId3"/>
          <a:srcRect l="40601" r="-2" b="-2"/>
          <a:stretch/>
        </p:blipFill>
        <p:spPr>
          <a:xfrm>
            <a:off x="6096000" y="1"/>
            <a:ext cx="6102825" cy="6858000"/>
          </a:xfrm>
          <a:prstGeom prst="rect">
            <a:avLst/>
          </a:prstGeom>
        </p:spPr>
      </p:pic>
    </p:spTree>
    <p:extLst>
      <p:ext uri="{BB962C8B-B14F-4D97-AF65-F5344CB8AC3E}">
        <p14:creationId xmlns:p14="http://schemas.microsoft.com/office/powerpoint/2010/main" val="45131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2211378-173B-6C7C-D734-FFC9F3D11F2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Récompenses du Challenge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24F8774A-E0DA-9A7C-F0F0-6B385CE348BC}"/>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1900"/>
              <a:t>Grand prix pour le gagnant avec opportunités de financement.</a:t>
            </a:r>
          </a:p>
          <a:p>
            <a:r>
              <a:rPr lang="en-US" sz="1900"/>
              <a:t>Coaching gratuit de trois ans pour les finalistes.</a:t>
            </a:r>
          </a:p>
          <a:p>
            <a:r>
              <a:rPr lang="en-US" sz="1900"/>
              <a:t>Visibilité médiatique pour les participants et leurs projets.</a:t>
            </a:r>
          </a:p>
          <a:p>
            <a:r>
              <a:rPr lang="en-US" sz="1900"/>
              <a:t>Prix de consolation pour les autres participants.</a:t>
            </a:r>
          </a:p>
          <a:p>
            <a:r>
              <a:rPr lang="en-US" sz="1900"/>
              <a:t>Prix du Public pour encourager l'engagement.</a:t>
            </a:r>
          </a:p>
        </p:txBody>
      </p:sp>
      <p:pic>
        <p:nvPicPr>
          <p:cNvPr id="5" name="Espace réservé du contenu 4" descr="Trophée sur fond de ciel doré">
            <a:extLst>
              <a:ext uri="{FF2B5EF4-FFF2-40B4-BE49-F238E27FC236}">
                <a16:creationId xmlns:a16="http://schemas.microsoft.com/office/drawing/2014/main" id="{87D03D3F-7E28-4FC6-A83F-20460359352E}"/>
              </a:ext>
            </a:extLst>
          </p:cNvPr>
          <p:cNvPicPr>
            <a:picLocks noGrp="1" noChangeAspect="1"/>
          </p:cNvPicPr>
          <p:nvPr>
            <p:ph sz="half" idx="1"/>
          </p:nvPr>
        </p:nvPicPr>
        <p:blipFill>
          <a:blip r:embed="rId3"/>
          <a:srcRect l="3684" r="2936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3353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20BDA15-A1A6-2E95-AC1E-2FC71588F038}"/>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a:t>Logistique et Captation de l'Événement</a:t>
            </a:r>
          </a:p>
        </p:txBody>
      </p:sp>
      <p:sp>
        <p:nvSpPr>
          <p:cNvPr id="4" name="Espace réservé du contenu 3">
            <a:extLst>
              <a:ext uri="{FF2B5EF4-FFF2-40B4-BE49-F238E27FC236}">
                <a16:creationId xmlns:a16="http://schemas.microsoft.com/office/drawing/2014/main" id="{4ABCEBAF-5FFE-DD25-C59D-350E3D14BC61}"/>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2000"/>
              <a:t>Infrastructure moderne avec sonorisation et écran géant.</a:t>
            </a:r>
          </a:p>
          <a:p>
            <a:r>
              <a:rPr lang="en-US" sz="2000"/>
              <a:t>Capacité d'accueil de 50 personnes avec zone VIP.</a:t>
            </a:r>
          </a:p>
          <a:p>
            <a:r>
              <a:rPr lang="en-US" sz="2000"/>
              <a:t>Diffusion en streaming sur les réseaux sociaux.</a:t>
            </a:r>
          </a:p>
          <a:p>
            <a:r>
              <a:rPr lang="en-US" sz="2000"/>
              <a:t>Équipements techniques pour une expérience optimale.</a:t>
            </a:r>
          </a:p>
          <a:p>
            <a:r>
              <a:rPr lang="en-US" sz="2000"/>
              <a:t>Enregistrement des pitchs pour une promotion médiatique.</a:t>
            </a:r>
          </a:p>
        </p:txBody>
      </p:sp>
      <p:pic>
        <p:nvPicPr>
          <p:cNvPr id="5" name="Espace réservé du contenu 4" descr="Gros plan des cadrans noirs de la table d’harmonie">
            <a:extLst>
              <a:ext uri="{FF2B5EF4-FFF2-40B4-BE49-F238E27FC236}">
                <a16:creationId xmlns:a16="http://schemas.microsoft.com/office/drawing/2014/main" id="{16C19409-A7C2-41A8-9A75-ADDF594CD104}"/>
              </a:ext>
            </a:extLst>
          </p:cNvPr>
          <p:cNvPicPr>
            <a:picLocks noGrp="1" noChangeAspect="1"/>
          </p:cNvPicPr>
          <p:nvPr>
            <p:ph sz="half" idx="1"/>
          </p:nvPr>
        </p:nvPicPr>
        <p:blipFill>
          <a:blip r:embed="rId3"/>
          <a:srcRect l="35616" r="4983" b="-2"/>
          <a:stretch/>
        </p:blipFill>
        <p:spPr>
          <a:xfrm>
            <a:off x="6096000" y="1"/>
            <a:ext cx="6102825" cy="6858000"/>
          </a:xfrm>
          <a:prstGeom prst="rect">
            <a:avLst/>
          </a:prstGeom>
        </p:spPr>
      </p:pic>
    </p:spTree>
    <p:extLst>
      <p:ext uri="{BB962C8B-B14F-4D97-AF65-F5344CB8AC3E}">
        <p14:creationId xmlns:p14="http://schemas.microsoft.com/office/powerpoint/2010/main" val="345046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Tableur et calculatrice">
            <a:extLst>
              <a:ext uri="{FF2B5EF4-FFF2-40B4-BE49-F238E27FC236}">
                <a16:creationId xmlns:a16="http://schemas.microsoft.com/office/drawing/2014/main" id="{A0ADBCFA-6EAF-490A-BFD5-F4F7E4C40556}"/>
              </a:ext>
            </a:extLst>
          </p:cNvPr>
          <p:cNvPicPr>
            <a:picLocks noGrp="1" noChangeAspect="1"/>
          </p:cNvPicPr>
          <p:nvPr>
            <p:ph sz="half" idx="1"/>
          </p:nvPr>
        </p:nvPicPr>
        <p:blipFill>
          <a:blip r:embed="rId3"/>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65C5C27-E4D4-C530-6A93-669323F26F99}"/>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Budget prévisionnel de l'événement</a:t>
            </a:r>
          </a:p>
        </p:txBody>
      </p:sp>
      <p:sp>
        <p:nvSpPr>
          <p:cNvPr id="4" name="Espace réservé du contenu 3">
            <a:extLst>
              <a:ext uri="{FF2B5EF4-FFF2-40B4-BE49-F238E27FC236}">
                <a16:creationId xmlns:a16="http://schemas.microsoft.com/office/drawing/2014/main" id="{B2367B75-990A-7074-3F74-6019F02B4E61}"/>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en-US" sz="2000"/>
              <a:t>Total estimé pour l'événement est de 26'500 CHF.</a:t>
            </a:r>
          </a:p>
          <a:p>
            <a:r>
              <a:rPr lang="en-US" sz="2000"/>
              <a:t>Les coûts incluent la location de matériel et la restauration.</a:t>
            </a:r>
          </a:p>
          <a:p>
            <a:r>
              <a:rPr lang="en-US" sz="2000"/>
              <a:t>Le financement proviendra de sponsors et partenaires institutionnels.</a:t>
            </a:r>
          </a:p>
        </p:txBody>
      </p:sp>
    </p:spTree>
    <p:extLst>
      <p:ext uri="{BB962C8B-B14F-4D97-AF65-F5344CB8AC3E}">
        <p14:creationId xmlns:p14="http://schemas.microsoft.com/office/powerpoint/2010/main" val="22857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5A5D5E7-DCCD-E30B-F9F8-3473C35A3F73}"/>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Opportunités de Sponsoring</a:t>
            </a:r>
          </a:p>
        </p:txBody>
      </p:sp>
      <p:sp>
        <p:nvSpPr>
          <p:cNvPr id="4" name="Espace réservé du contenu 3">
            <a:extLst>
              <a:ext uri="{FF2B5EF4-FFF2-40B4-BE49-F238E27FC236}">
                <a16:creationId xmlns:a16="http://schemas.microsoft.com/office/drawing/2014/main" id="{E0BD4CDA-0AA9-5074-E34C-68EA31F24D73}"/>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2000"/>
              <a:t>Financer l'événement et ses activités.</a:t>
            </a:r>
          </a:p>
          <a:p>
            <a:r>
              <a:rPr lang="en-US" sz="2000"/>
              <a:t>Accroître la visibilité des sponsors.</a:t>
            </a:r>
          </a:p>
          <a:p>
            <a:r>
              <a:rPr lang="en-US" sz="2000"/>
              <a:t>Accéder à un vaste réseau d'innovateurs.</a:t>
            </a:r>
          </a:p>
          <a:p>
            <a:r>
              <a:rPr lang="en-US" sz="2000"/>
              <a:t>Soutenir les start-ups locales.</a:t>
            </a:r>
          </a:p>
          <a:p>
            <a:r>
              <a:rPr lang="en-US" sz="2000"/>
              <a:t>Valoriser l'engagement des partenaires.</a:t>
            </a:r>
          </a:p>
        </p:txBody>
      </p:sp>
      <p:pic>
        <p:nvPicPr>
          <p:cNvPr id="5" name="Espace réservé du contenu 4" descr="Des hommes d’affaires se serrant la main">
            <a:extLst>
              <a:ext uri="{FF2B5EF4-FFF2-40B4-BE49-F238E27FC236}">
                <a16:creationId xmlns:a16="http://schemas.microsoft.com/office/drawing/2014/main" id="{76441D39-B6E1-4806-B07D-7B56A2606562}"/>
              </a:ext>
            </a:extLst>
          </p:cNvPr>
          <p:cNvPicPr>
            <a:picLocks noGrp="1" noChangeAspect="1"/>
          </p:cNvPicPr>
          <p:nvPr>
            <p:ph sz="half" idx="1"/>
          </p:nvPr>
        </p:nvPicPr>
        <p:blipFill>
          <a:blip r:embed="rId3"/>
          <a:srcRect l="22490" r="18110" b="-2"/>
          <a:stretch/>
        </p:blipFill>
        <p:spPr>
          <a:xfrm>
            <a:off x="6096000" y="1"/>
            <a:ext cx="6102825" cy="6858000"/>
          </a:xfrm>
          <a:prstGeom prst="rect">
            <a:avLst/>
          </a:prstGeom>
        </p:spPr>
      </p:pic>
    </p:spTree>
    <p:extLst>
      <p:ext uri="{BB962C8B-B14F-4D97-AF65-F5344CB8AC3E}">
        <p14:creationId xmlns:p14="http://schemas.microsoft.com/office/powerpoint/2010/main" val="356417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4F31F3-3519-8B10-C1BE-ABF21A97C817}"/>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Parties Prenantes du Challenge</a:t>
            </a:r>
          </a:p>
        </p:txBody>
      </p:sp>
      <p:sp>
        <p:nvSpPr>
          <p:cNvPr id="4" name="Espace réservé du contenu 3">
            <a:extLst>
              <a:ext uri="{FF2B5EF4-FFF2-40B4-BE49-F238E27FC236}">
                <a16:creationId xmlns:a16="http://schemas.microsoft.com/office/drawing/2014/main" id="{D8ECC6E7-1E11-7651-F8CD-E905FA5DDEEB}"/>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2000"/>
              <a:t>Innocoaching sélectionne et accompagne les start-ups.</a:t>
            </a:r>
          </a:p>
          <a:p>
            <a:r>
              <a:rPr lang="en-US" sz="2000"/>
              <a:t>Le jury évalue les projets et désigne les gagnants.</a:t>
            </a:r>
          </a:p>
          <a:p>
            <a:r>
              <a:rPr lang="en-US" sz="2000"/>
              <a:t>Les start-ups doivent être en phase d'accélération.</a:t>
            </a:r>
          </a:p>
          <a:p>
            <a:r>
              <a:rPr lang="en-US" sz="2000"/>
              <a:t>Les investisseurs soutiennent financièrement les projets innovants.</a:t>
            </a:r>
          </a:p>
        </p:txBody>
      </p:sp>
      <p:pic>
        <p:nvPicPr>
          <p:cNvPr id="5" name="Espace réservé du contenu 4" descr="Support blocs de bois jaunes écrits assis sous une fusée bleue sur fond d’étoiles bleues. Composition horizontale avec espace de copie. Concept d’accompagnement.">
            <a:extLst>
              <a:ext uri="{FF2B5EF4-FFF2-40B4-BE49-F238E27FC236}">
                <a16:creationId xmlns:a16="http://schemas.microsoft.com/office/drawing/2014/main" id="{3C0BD9E2-53E4-4A2A-86C8-F58890CDB068}"/>
              </a:ext>
            </a:extLst>
          </p:cNvPr>
          <p:cNvPicPr>
            <a:picLocks noGrp="1" noChangeAspect="1"/>
          </p:cNvPicPr>
          <p:nvPr>
            <p:ph sz="half" idx="1"/>
          </p:nvPr>
        </p:nvPicPr>
        <p:blipFill>
          <a:blip r:embed="rId3"/>
          <a:srcRect l="21808" r="18791" b="-2"/>
          <a:stretch/>
        </p:blipFill>
        <p:spPr>
          <a:xfrm>
            <a:off x="6096000" y="1"/>
            <a:ext cx="6102825" cy="6858000"/>
          </a:xfrm>
          <a:prstGeom prst="rect">
            <a:avLst/>
          </a:prstGeom>
        </p:spPr>
      </p:pic>
    </p:spTree>
    <p:extLst>
      <p:ext uri="{BB962C8B-B14F-4D97-AF65-F5344CB8AC3E}">
        <p14:creationId xmlns:p14="http://schemas.microsoft.com/office/powerpoint/2010/main" val="416121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F290B0-BF9E-0F7B-ECC2-C46AF845E99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Partenaires financiers et Sponsors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5C0AB8BA-3BEA-CB08-8A23-00793C66B00F}"/>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a:t>Soutien financier pour l'événement et les start-ups.</a:t>
            </a:r>
          </a:p>
          <a:p>
            <a:r>
              <a:rPr lang="en-US" sz="2200"/>
              <a:t>Visibilité accrue pour les partenaires grâce à l'association avec l'innovation.</a:t>
            </a:r>
          </a:p>
          <a:p>
            <a:r>
              <a:rPr lang="en-US" sz="2200"/>
              <a:t>Possibilité d'offrir des prix spécifiques pour les participants.</a:t>
            </a:r>
          </a:p>
        </p:txBody>
      </p:sp>
      <p:pic>
        <p:nvPicPr>
          <p:cNvPr id="5" name="Espace réservé du contenu 4" descr="Chiffres et finance">
            <a:extLst>
              <a:ext uri="{FF2B5EF4-FFF2-40B4-BE49-F238E27FC236}">
                <a16:creationId xmlns:a16="http://schemas.microsoft.com/office/drawing/2014/main" id="{258C7BB4-1560-411B-AFDF-F75B4B187A96}"/>
              </a:ext>
            </a:extLst>
          </p:cNvPr>
          <p:cNvPicPr>
            <a:picLocks noGrp="1" noChangeAspect="1"/>
          </p:cNvPicPr>
          <p:nvPr>
            <p:ph sz="half" idx="1"/>
          </p:nvPr>
        </p:nvPicPr>
        <p:blipFill>
          <a:blip r:embed="rId3"/>
          <a:srcRect l="1744" r="313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542164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1241</Words>
  <Application>Microsoft Office PowerPoint</Application>
  <PresentationFormat>Grand écran</PresentationFormat>
  <Paragraphs>87</Paragraphs>
  <Slides>12</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Aptos</vt:lpstr>
      <vt:lpstr>Aptos Display</vt:lpstr>
      <vt:lpstr>Arial</vt:lpstr>
      <vt:lpstr>Thème Office</vt:lpstr>
      <vt:lpstr>Présentation du Challenge</vt:lpstr>
      <vt:lpstr>Objectifs du Projet</vt:lpstr>
      <vt:lpstr>Détails du Concept du Challenge</vt:lpstr>
      <vt:lpstr>Récompenses du Challenge</vt:lpstr>
      <vt:lpstr>Logistique et Captation de l'Événement</vt:lpstr>
      <vt:lpstr>Budget prévisionnel de l'événement</vt:lpstr>
      <vt:lpstr>Opportunités de Sponsoring</vt:lpstr>
      <vt:lpstr>Parties Prenantes du Challenge</vt:lpstr>
      <vt:lpstr>Partenaires financiers et Sponsors</vt:lpstr>
      <vt:lpstr>Rôle de l'Équipe Logistique &amp; Technique</vt:lpstr>
      <vt:lpstr>Rôle de FVS Group/Cimark</vt:lpstr>
      <vt:lpstr>Rôle des Community managers et Médias locaux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Balet</dc:creator>
  <cp:lastModifiedBy>Eric Balet</cp:lastModifiedBy>
  <cp:revision>1</cp:revision>
  <dcterms:created xsi:type="dcterms:W3CDTF">2025-02-03T07:58:25Z</dcterms:created>
  <dcterms:modified xsi:type="dcterms:W3CDTF">2025-02-03T08:13:14Z</dcterms:modified>
</cp:coreProperties>
</file>