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341"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C7BC9-6613-46F2-A157-FF629010D488}" type="datetimeFigureOut">
              <a:rPr lang="fr-CH" smtClean="0"/>
              <a:t>03.02.2025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CC387-0513-4F5F-9DF9-115F5C2D957E}" type="slidenum">
              <a:rPr lang="fr-CH" smtClean="0"/>
              <a:t>‹N°›</a:t>
            </a:fld>
            <a:endParaRPr lang="fr-CH"/>
          </a:p>
        </p:txBody>
      </p:sp>
    </p:spTree>
    <p:extLst>
      <p:ext uri="{BB962C8B-B14F-4D97-AF65-F5344CB8AC3E}">
        <p14:creationId xmlns:p14="http://schemas.microsoft.com/office/powerpoint/2010/main" val="102709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Cette initiative vise à soutenir les start-ups en Valais, en mettant l'accent sur l'importance de créer des emplois et d'attirer des investissements. Avec un objectif clair de faire du Valais un centre d'innovation en Suisse Romande, elle se concentre sur des secteurs clés comme le tourisme et les technologies. La création d'un réseau solide d'entrepreneurs sera essentielle pour garantir la durabilité des initiatives et l'accompagnement des start-ups après le concours.</a:t>
            </a:r>
          </a:p>
        </p:txBody>
      </p:sp>
      <p:sp>
        <p:nvSpPr>
          <p:cNvPr id="4" name="Espace réservé du numéro de diapositive 3"/>
          <p:cNvSpPr>
            <a:spLocks noGrp="1"/>
          </p:cNvSpPr>
          <p:nvPr>
            <p:ph type="sldNum" sz="quarter" idx="5"/>
          </p:nvPr>
        </p:nvSpPr>
        <p:spPr/>
        <p:txBody>
          <a:bodyPr/>
          <a:lstStyle/>
          <a:p>
            <a:fld id="{C633EC39-148B-48A6-A63C-4653B42F9DBB}" type="slidenum">
              <a:rPr lang="fr-CH" smtClean="0"/>
              <a:t>2</a:t>
            </a:fld>
            <a:endParaRPr lang="fr-CH"/>
          </a:p>
        </p:txBody>
      </p:sp>
    </p:spTree>
    <p:extLst>
      <p:ext uri="{BB962C8B-B14F-4D97-AF65-F5344CB8AC3E}">
        <p14:creationId xmlns:p14="http://schemas.microsoft.com/office/powerpoint/2010/main" val="158302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Cette diapositive met en avant l'importance de la collaboration entre les institutions et les entreprises valaisannes. La chambre de commerce du Valais, avec son soutien aux start-ups, joue un rôle crucial dans l'écosystème entrepreneurial. De plus, les banques et fondations d'innovation contribuent à financer des projets, tandis que les grandes entreprises peuvent offrir du soutien en tant que sponsors et mentors pour les jeunes entrepreneurs.</a:t>
            </a:r>
          </a:p>
        </p:txBody>
      </p:sp>
      <p:sp>
        <p:nvSpPr>
          <p:cNvPr id="4" name="Espace réservé du numéro de diapositive 3"/>
          <p:cNvSpPr>
            <a:spLocks noGrp="1"/>
          </p:cNvSpPr>
          <p:nvPr>
            <p:ph type="sldNum" sz="quarter" idx="5"/>
          </p:nvPr>
        </p:nvSpPr>
        <p:spPr/>
        <p:txBody>
          <a:bodyPr/>
          <a:lstStyle/>
          <a:p>
            <a:fld id="{A84CC387-0513-4F5F-9DF9-115F5C2D957E}" type="slidenum">
              <a:rPr lang="fr-CH" smtClean="0"/>
              <a:t>3</a:t>
            </a:fld>
            <a:endParaRPr lang="fr-CH"/>
          </a:p>
        </p:txBody>
      </p:sp>
    </p:spTree>
    <p:extLst>
      <p:ext uri="{BB962C8B-B14F-4D97-AF65-F5344CB8AC3E}">
        <p14:creationId xmlns:p14="http://schemas.microsoft.com/office/powerpoint/2010/main" val="164079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Cette diapositive met en lumière l'impact post-concours sur l'économie valaisanne. Il est essentiel de suivre les start-ups lauréates pour mesurer leur développement et leur contribution à l'économie locale. Un rapport annuel sera créé pour mettre en avant leurs succès, tandis qu'un rendez-vous annuel des anciens lauréats aidera à entretenir et à développer le réseau. De plus, l'intégration aux incubateurs et le développement d'un pôle entrepreneurial lors de la Foire du Valais sont des initiatives clés.</a:t>
            </a:r>
          </a:p>
        </p:txBody>
      </p:sp>
      <p:sp>
        <p:nvSpPr>
          <p:cNvPr id="4" name="Espace réservé du numéro de diapositive 3"/>
          <p:cNvSpPr>
            <a:spLocks noGrp="1"/>
          </p:cNvSpPr>
          <p:nvPr>
            <p:ph type="sldNum" sz="quarter" idx="5"/>
          </p:nvPr>
        </p:nvSpPr>
        <p:spPr/>
        <p:txBody>
          <a:bodyPr/>
          <a:lstStyle/>
          <a:p>
            <a:fld id="{A84CC387-0513-4F5F-9DF9-115F5C2D957E}" type="slidenum">
              <a:rPr lang="fr-CH" smtClean="0"/>
              <a:t>4</a:t>
            </a:fld>
            <a:endParaRPr lang="fr-CH"/>
          </a:p>
        </p:txBody>
      </p:sp>
    </p:spTree>
    <p:extLst>
      <p:ext uri="{BB962C8B-B14F-4D97-AF65-F5344CB8AC3E}">
        <p14:creationId xmlns:p14="http://schemas.microsoft.com/office/powerpoint/2010/main" val="357129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 'Elevator Pitch Challenge – Foire du Valais' n'est pas seulement un événement de pitch, mais un catalyseur d'innovation pour l'économie valaisanne. En favorisant la création d'entreprises et en stimulant les investissements locaux, il engage les acteurs économiques à collaborer. Les prochaines étapes incluent la recherche de partenaires, l'établissement de critères de sélection et le renforcement de l'accompagnement des start-ups pour assurer leur succès.</a:t>
            </a:r>
          </a:p>
        </p:txBody>
      </p:sp>
      <p:sp>
        <p:nvSpPr>
          <p:cNvPr id="4" name="Espace réservé du numéro de diapositive 3"/>
          <p:cNvSpPr>
            <a:spLocks noGrp="1"/>
          </p:cNvSpPr>
          <p:nvPr>
            <p:ph type="sldNum" sz="quarter" idx="5"/>
          </p:nvPr>
        </p:nvSpPr>
        <p:spPr/>
        <p:txBody>
          <a:bodyPr/>
          <a:lstStyle/>
          <a:p>
            <a:fld id="{A84CC387-0513-4F5F-9DF9-115F5C2D957E}" type="slidenum">
              <a:rPr lang="fr-CH" smtClean="0"/>
              <a:t>5</a:t>
            </a:fld>
            <a:endParaRPr lang="fr-CH"/>
          </a:p>
        </p:txBody>
      </p:sp>
    </p:spTree>
    <p:extLst>
      <p:ext uri="{BB962C8B-B14F-4D97-AF65-F5344CB8AC3E}">
        <p14:creationId xmlns:p14="http://schemas.microsoft.com/office/powerpoint/2010/main" val="85528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AA3E0-7D2C-29EC-CD37-DA59E156C1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97BED5A7-6D6C-1B5B-8195-6E8F35308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623619D0-C49E-83BD-D562-90BD042DBAB2}"/>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C53DE787-B4FC-C56B-544E-354EB269675A}"/>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6D532DAC-51ED-44B4-3E52-6C8409358C9B}"/>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2169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63BC9-411F-1596-29E7-B33EB4DDF227}"/>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FA5390C2-AB03-B777-5AF8-7891AEFFB8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837E22D-DEDF-5D75-FDD4-D0C0563875DE}"/>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C04D4B9E-26A0-2126-564F-A157DEF91EE4}"/>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B81668A-B958-96F3-ED46-9AF679CFE677}"/>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226334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3AC8DA2-8221-1579-0EB6-56B6C4F67CE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A7E88399-8754-1B29-5C0A-1244D9AAA04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B8876AC7-0D9C-D350-0AA4-0CA849610209}"/>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9ECECFF7-1B72-65F2-BCE3-AFD86F9B2F9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FE825F4-72E7-41B3-03FF-4E50F86454EA}"/>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21440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993B-3162-8F33-B592-8F6F48675D9A}"/>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ADCB267D-B548-0E79-18B6-44CA709DEC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10DBE05-6F33-2153-C222-C985488BD617}"/>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C429D5CE-CF5A-FAA3-6166-3A885AEE8309}"/>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79E3CE7B-96DD-3D27-9BA0-5D4C9E24D894}"/>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53508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BE026-A797-88FC-4ADB-ED6F5E89DF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66F39409-516A-6905-587A-2EE6B684F6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9C263F-3D6E-2941-49BE-65586AD16D9E}"/>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674B5C2E-B555-15EA-B103-7E9A40FB87AF}"/>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417D03AA-C2B6-DA9F-D03E-E8C15F25AF8C}"/>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205991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69846-4AE6-7CE6-8F49-C2C88BBE7B01}"/>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47EB5806-B8AF-8682-BD81-778DD01ACF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C791D17E-DA31-6719-EB8D-3D4DD351414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DCADE41E-3D38-8EB9-3F8C-F76BE02BD0C8}"/>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6" name="Espace réservé du pied de page 5">
            <a:extLst>
              <a:ext uri="{FF2B5EF4-FFF2-40B4-BE49-F238E27FC236}">
                <a16:creationId xmlns:a16="http://schemas.microsoft.com/office/drawing/2014/main" id="{812FC9DD-1FC9-862F-9879-742C5165ED12}"/>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029ADE7E-3774-2733-0983-5667C56D03F0}"/>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413596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48816-95B9-6C3E-B3AB-83C8ACCE0A47}"/>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9D83B56E-1D9C-BF04-015B-F8992B27E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C7319B6-E3EB-06DD-C24D-CC84F73F973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AA157CC1-349E-FEE8-254E-0081CC5805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DA995F1-D393-8DE5-B8DB-1686CF60F1B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6946B1AF-D69D-3769-1B2E-173FFA0CC1B1}"/>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8" name="Espace réservé du pied de page 7">
            <a:extLst>
              <a:ext uri="{FF2B5EF4-FFF2-40B4-BE49-F238E27FC236}">
                <a16:creationId xmlns:a16="http://schemas.microsoft.com/office/drawing/2014/main" id="{88A3EE09-E4D5-6FE0-B94B-913EE8E27D0E}"/>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8EC5E7F6-4E4F-6C71-AF2F-F33041DBC182}"/>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262263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C3492-82EC-7753-FA92-703B882308BA}"/>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2015C263-9DD8-4A65-FCBF-2E7FCF7F851A}"/>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4" name="Espace réservé du pied de page 3">
            <a:extLst>
              <a:ext uri="{FF2B5EF4-FFF2-40B4-BE49-F238E27FC236}">
                <a16:creationId xmlns:a16="http://schemas.microsoft.com/office/drawing/2014/main" id="{6CB02502-6ABF-6869-B5A8-D67098E5B08B}"/>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E0DEC4F3-0679-D04C-CFEA-8BC765A1B6E3}"/>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263127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38F2D86-CA05-14BB-0932-065DDEDA3F31}"/>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3" name="Espace réservé du pied de page 2">
            <a:extLst>
              <a:ext uri="{FF2B5EF4-FFF2-40B4-BE49-F238E27FC236}">
                <a16:creationId xmlns:a16="http://schemas.microsoft.com/office/drawing/2014/main" id="{0C75B800-F1EC-43E4-960C-E5BBE380C68F}"/>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8DB3F98A-EA74-B7BF-A380-0751318DDC98}"/>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250138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D14A4-F4A1-0EC2-3C9C-17AC1BE858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F801BCA8-77E9-D976-525F-1159C5887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BE9539C0-9F8B-8416-6CD6-5129C2B89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A777B70-8F32-9F23-4145-1CCA464B6C9C}"/>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6" name="Espace réservé du pied de page 5">
            <a:extLst>
              <a:ext uri="{FF2B5EF4-FFF2-40B4-BE49-F238E27FC236}">
                <a16:creationId xmlns:a16="http://schemas.microsoft.com/office/drawing/2014/main" id="{AA81419E-F911-50A4-5E87-5D5EF19F091B}"/>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3C785BFF-84DC-EABF-6877-657ECD165BC3}"/>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2641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DD3A7-6CED-98DF-6570-E29A9ADBFC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3AAF08F5-FD6B-F627-94AE-D6098AE23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C1A97987-E95E-F6D2-5122-A4CEF72B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1B863A-6151-F422-29C3-7CF7B66F0BCB}"/>
              </a:ext>
            </a:extLst>
          </p:cNvPr>
          <p:cNvSpPr>
            <a:spLocks noGrp="1"/>
          </p:cNvSpPr>
          <p:nvPr>
            <p:ph type="dt" sz="half" idx="10"/>
          </p:nvPr>
        </p:nvSpPr>
        <p:spPr/>
        <p:txBody>
          <a:bodyPr/>
          <a:lstStyle/>
          <a:p>
            <a:fld id="{AC650104-6565-4FC6-A1F4-961CBF159791}" type="datetimeFigureOut">
              <a:rPr lang="fr-CH" smtClean="0"/>
              <a:t>03.02.2025</a:t>
            </a:fld>
            <a:endParaRPr lang="fr-CH"/>
          </a:p>
        </p:txBody>
      </p:sp>
      <p:sp>
        <p:nvSpPr>
          <p:cNvPr id="6" name="Espace réservé du pied de page 5">
            <a:extLst>
              <a:ext uri="{FF2B5EF4-FFF2-40B4-BE49-F238E27FC236}">
                <a16:creationId xmlns:a16="http://schemas.microsoft.com/office/drawing/2014/main" id="{D1318DA8-5581-9915-A774-0F0EF3A67D8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E4388DDE-B6CA-E70E-9AB4-A9EB300005B0}"/>
              </a:ext>
            </a:extLst>
          </p:cNvPr>
          <p:cNvSpPr>
            <a:spLocks noGrp="1"/>
          </p:cNvSpPr>
          <p:nvPr>
            <p:ph type="sldNum" sz="quarter" idx="12"/>
          </p:nvPr>
        </p:nvSpPr>
        <p:spPr/>
        <p:txBody>
          <a:bodyPr/>
          <a:lstStyle/>
          <a:p>
            <a:fld id="{46D69ACA-0FAB-4B1A-92B0-3B732EB7937B}" type="slidenum">
              <a:rPr lang="fr-CH" smtClean="0"/>
              <a:t>‹N°›</a:t>
            </a:fld>
            <a:endParaRPr lang="fr-CH"/>
          </a:p>
        </p:txBody>
      </p:sp>
    </p:spTree>
    <p:extLst>
      <p:ext uri="{BB962C8B-B14F-4D97-AF65-F5344CB8AC3E}">
        <p14:creationId xmlns:p14="http://schemas.microsoft.com/office/powerpoint/2010/main" val="371471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B0E8805-9917-AA71-808C-FB53523C3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5CD466BC-1A17-3234-A04C-EEDA6B20A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5FB089E-D969-0390-A440-E704CD3D8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650104-6565-4FC6-A1F4-961CBF159791}" type="datetimeFigureOut">
              <a:rPr lang="fr-CH" smtClean="0"/>
              <a:t>03.02.2025</a:t>
            </a:fld>
            <a:endParaRPr lang="fr-CH"/>
          </a:p>
        </p:txBody>
      </p:sp>
      <p:sp>
        <p:nvSpPr>
          <p:cNvPr id="5" name="Espace réservé du pied de page 4">
            <a:extLst>
              <a:ext uri="{FF2B5EF4-FFF2-40B4-BE49-F238E27FC236}">
                <a16:creationId xmlns:a16="http://schemas.microsoft.com/office/drawing/2014/main" id="{5DF9749E-EF93-31E6-E02E-62BB6250D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9381D30A-850C-3B01-2070-95B0BE934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D69ACA-0FAB-4B1A-92B0-3B732EB7937B}" type="slidenum">
              <a:rPr lang="fr-CH" smtClean="0"/>
              <a:t>‹N°›</a:t>
            </a:fld>
            <a:endParaRPr lang="fr-CH"/>
          </a:p>
        </p:txBody>
      </p:sp>
    </p:spTree>
    <p:extLst>
      <p:ext uri="{BB962C8B-B14F-4D97-AF65-F5344CB8AC3E}">
        <p14:creationId xmlns:p14="http://schemas.microsoft.com/office/powerpoint/2010/main" val="1216244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1E6074F-BDAA-C662-F399-A78525E1D1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303" y="1119116"/>
            <a:ext cx="7027412" cy="2213635"/>
          </a:xfrm>
          <a:prstGeom prst="rect">
            <a:avLst/>
          </a:prstGeom>
          <a:noFill/>
          <a:extLst>
            <a:ext uri="{909E8E84-426E-40DD-AFC4-6F175D3DCCD1}">
              <a14:hiddenFill xmlns:a14="http://schemas.microsoft.com/office/drawing/2010/main">
                <a:solidFill>
                  <a:srgbClr val="FFFFFF"/>
                </a:solidFill>
              </a14:hiddenFill>
            </a:ext>
          </a:extLst>
        </p:spPr>
      </p:pic>
      <p:sp>
        <p:nvSpPr>
          <p:cNvPr id="1033" name="Right Triangle 10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E4E8CD4-EC28-91E3-3076-7FA35AED5317}"/>
              </a:ext>
            </a:extLst>
          </p:cNvPr>
          <p:cNvSpPr>
            <a:spLocks noGrp="1"/>
          </p:cNvSpPr>
          <p:nvPr>
            <p:ph type="ctrTitle"/>
          </p:nvPr>
        </p:nvSpPr>
        <p:spPr>
          <a:xfrm>
            <a:off x="1289304" y="3429000"/>
            <a:ext cx="8921672" cy="1713305"/>
          </a:xfrm>
        </p:spPr>
        <p:txBody>
          <a:bodyPr anchor="b">
            <a:normAutofit fontScale="90000"/>
          </a:bodyPr>
          <a:lstStyle/>
          <a:p>
            <a:pPr algn="l"/>
            <a:r>
              <a:rPr lang="fr-FR" sz="8000" dirty="0"/>
              <a:t>T’as où le partenaire ?</a:t>
            </a:r>
            <a:endParaRPr lang="fr-CH" sz="8000" dirty="0"/>
          </a:p>
        </p:txBody>
      </p:sp>
      <p:sp>
        <p:nvSpPr>
          <p:cNvPr id="3" name="Sous-titre 2">
            <a:extLst>
              <a:ext uri="{FF2B5EF4-FFF2-40B4-BE49-F238E27FC236}">
                <a16:creationId xmlns:a16="http://schemas.microsoft.com/office/drawing/2014/main" id="{C4B32448-AF0E-6338-B9EC-D98FC4408918}"/>
              </a:ext>
            </a:extLst>
          </p:cNvPr>
          <p:cNvSpPr>
            <a:spLocks noGrp="1"/>
          </p:cNvSpPr>
          <p:nvPr>
            <p:ph type="subTitle" idx="1"/>
          </p:nvPr>
        </p:nvSpPr>
        <p:spPr>
          <a:xfrm>
            <a:off x="1289303" y="5142305"/>
            <a:ext cx="7321298" cy="753165"/>
          </a:xfrm>
        </p:spPr>
        <p:txBody>
          <a:bodyPr anchor="t">
            <a:normAutofit/>
          </a:bodyPr>
          <a:lstStyle/>
          <a:p>
            <a:pPr algn="l"/>
            <a:r>
              <a:rPr lang="fr-FR" dirty="0"/>
              <a:t>Proposition d’investissement coup de cœur pour des start-ups valaisannes</a:t>
            </a:r>
            <a:endParaRPr lang="fr-CH" dirty="0"/>
          </a:p>
        </p:txBody>
      </p:sp>
    </p:spTree>
    <p:extLst>
      <p:ext uri="{BB962C8B-B14F-4D97-AF65-F5344CB8AC3E}">
        <p14:creationId xmlns:p14="http://schemas.microsoft.com/office/powerpoint/2010/main" val="17000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5E2AC1-E4E5-F7D3-D121-841FD9B066D3}"/>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a:t>Un Tremplin pour l’Innovation Valaisanne</a:t>
            </a:r>
          </a:p>
        </p:txBody>
      </p:sp>
      <p:sp>
        <p:nvSpPr>
          <p:cNvPr id="4" name="Espace réservé du contenu 3">
            <a:extLst>
              <a:ext uri="{FF2B5EF4-FFF2-40B4-BE49-F238E27FC236}">
                <a16:creationId xmlns:a16="http://schemas.microsoft.com/office/drawing/2014/main" id="{4C83AC67-5E6D-3A04-59C0-1BC4B37F88DB}"/>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1700"/>
              <a:t>Soutien accru aux start-ups locales pour dynamiser l'économie régionale.</a:t>
            </a:r>
          </a:p>
          <a:p>
            <a:r>
              <a:rPr lang="en-US" sz="1700"/>
              <a:t>Création d'emplois prioritaires grâce à des projets innovants.</a:t>
            </a:r>
          </a:p>
          <a:p>
            <a:r>
              <a:rPr lang="en-US" sz="1700"/>
              <a:t>Attraction de talents et d'investisseurs pour renforcer l'écosystème.</a:t>
            </a:r>
          </a:p>
          <a:p>
            <a:r>
              <a:rPr lang="en-US" sz="1700"/>
              <a:t>Objectif : Établir le Valais comme un hub d'innovation en Suisse Romande.</a:t>
            </a:r>
          </a:p>
          <a:p>
            <a:r>
              <a:rPr lang="en-US" sz="1700"/>
              <a:t>Encouragement des projets dans les secteurs clés tels que le tourisme et la digitalisation.</a:t>
            </a:r>
          </a:p>
          <a:p>
            <a:r>
              <a:rPr lang="en-US" sz="1700"/>
              <a:t>Réseau d'entrepreneurs et soutien post-concours pour assurer la pérennité.</a:t>
            </a:r>
          </a:p>
        </p:txBody>
      </p:sp>
      <p:pic>
        <p:nvPicPr>
          <p:cNvPr id="5" name="Espace réservé du contenu 4" descr="plante, semis, printemps, graphique, tableau noir, croissance, succès, engrenage,">
            <a:extLst>
              <a:ext uri="{FF2B5EF4-FFF2-40B4-BE49-F238E27FC236}">
                <a16:creationId xmlns:a16="http://schemas.microsoft.com/office/drawing/2014/main" id="{E224D619-3221-47CC-A983-61E0726144E7}"/>
              </a:ext>
            </a:extLst>
          </p:cNvPr>
          <p:cNvPicPr>
            <a:picLocks noGrp="1" noChangeAspect="1"/>
          </p:cNvPicPr>
          <p:nvPr>
            <p:ph sz="half" idx="1"/>
          </p:nvPr>
        </p:nvPicPr>
        <p:blipFill>
          <a:blip r:embed="rId3"/>
          <a:srcRect l="12648" r="27951" b="-2"/>
          <a:stretch/>
        </p:blipFill>
        <p:spPr>
          <a:xfrm>
            <a:off x="6096000" y="1"/>
            <a:ext cx="6102825" cy="6858000"/>
          </a:xfrm>
          <a:prstGeom prst="rect">
            <a:avLst/>
          </a:prstGeom>
        </p:spPr>
      </p:pic>
    </p:spTree>
    <p:extLst>
      <p:ext uri="{BB962C8B-B14F-4D97-AF65-F5344CB8AC3E}">
        <p14:creationId xmlns:p14="http://schemas.microsoft.com/office/powerpoint/2010/main" val="105657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6BC5D58-C63A-827D-71DA-799B4D0E4DE4}"/>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a:t>Rôle des Institutions et Entreprises Valaisannes</a:t>
            </a:r>
          </a:p>
        </p:txBody>
      </p:sp>
      <p:sp>
        <p:nvSpPr>
          <p:cNvPr id="4" name="Espace réservé du contenu 3">
            <a:extLst>
              <a:ext uri="{FF2B5EF4-FFF2-40B4-BE49-F238E27FC236}">
                <a16:creationId xmlns:a16="http://schemas.microsoft.com/office/drawing/2014/main" id="{6F4CC66C-873D-FE3B-A3FE-ACDB5FCC5210}"/>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1900"/>
              <a:t>Collaboration essentielle entre les institutions et les entreprises locales.</a:t>
            </a:r>
          </a:p>
          <a:p>
            <a:r>
              <a:rPr lang="en-US" sz="1900"/>
              <a:t>La chambre de commerce soutient la promotion des start-ups en Valais.</a:t>
            </a:r>
          </a:p>
          <a:p>
            <a:r>
              <a:rPr lang="en-US" sz="1900"/>
              <a:t>Les fondations d'innovation dynamisent le paysage entrepreneurial.</a:t>
            </a:r>
          </a:p>
          <a:p>
            <a:r>
              <a:rPr lang="en-US" sz="1900"/>
              <a:t>Les banques jouent un rôle clé dans le financement des projets innovants.</a:t>
            </a:r>
          </a:p>
          <a:p>
            <a:r>
              <a:rPr lang="en-US" sz="1900"/>
              <a:t>Les grandes entreprises peuvent agir comme sponsors et mentors.</a:t>
            </a:r>
          </a:p>
        </p:txBody>
      </p:sp>
      <p:pic>
        <p:nvPicPr>
          <p:cNvPr id="5" name="Espace réservé du contenu 4" descr="Pratique l’une sur l’autre">
            <a:extLst>
              <a:ext uri="{FF2B5EF4-FFF2-40B4-BE49-F238E27FC236}">
                <a16:creationId xmlns:a16="http://schemas.microsoft.com/office/drawing/2014/main" id="{F24562D2-890E-43BF-A84C-A57F42A1AC7F}"/>
              </a:ext>
            </a:extLst>
          </p:cNvPr>
          <p:cNvPicPr>
            <a:picLocks noGrp="1" noChangeAspect="1"/>
          </p:cNvPicPr>
          <p:nvPr>
            <p:ph sz="half" idx="1"/>
          </p:nvPr>
        </p:nvPicPr>
        <p:blipFill>
          <a:blip r:embed="rId3"/>
          <a:srcRect l="52492" r="8798" b="1"/>
          <a:stretch/>
        </p:blipFill>
        <p:spPr>
          <a:xfrm>
            <a:off x="6096000" y="1"/>
            <a:ext cx="6102825" cy="6858000"/>
          </a:xfrm>
          <a:prstGeom prst="rect">
            <a:avLst/>
          </a:prstGeom>
        </p:spPr>
      </p:pic>
    </p:spTree>
    <p:extLst>
      <p:ext uri="{BB962C8B-B14F-4D97-AF65-F5344CB8AC3E}">
        <p14:creationId xmlns:p14="http://schemas.microsoft.com/office/powerpoint/2010/main" val="223957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BA8094-00B1-5F57-6080-52CC07380F18}"/>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a:t>L'Impact Post-Concours sur l'Économie Valaisanne</a:t>
            </a:r>
          </a:p>
        </p:txBody>
      </p:sp>
      <p:sp>
        <p:nvSpPr>
          <p:cNvPr id="4" name="Espace réservé du contenu 3">
            <a:extLst>
              <a:ext uri="{FF2B5EF4-FFF2-40B4-BE49-F238E27FC236}">
                <a16:creationId xmlns:a16="http://schemas.microsoft.com/office/drawing/2014/main" id="{2E467C3A-3319-D928-945B-72DF4853CBB1}"/>
              </a:ext>
            </a:extLst>
          </p:cNvPr>
          <p:cNvSpPr>
            <a:spLocks noGrp="1"/>
          </p:cNvSpPr>
          <p:nvPr>
            <p:ph sz="half" idx="2"/>
          </p:nvPr>
        </p:nvSpPr>
        <p:spPr>
          <a:xfrm>
            <a:off x="761802" y="2743200"/>
            <a:ext cx="4646905" cy="3613149"/>
          </a:xfrm>
        </p:spPr>
        <p:txBody>
          <a:bodyPr vert="horz" lIns="91440" tIns="45720" rIns="91440" bIns="45720" rtlCol="0" anchor="ctr">
            <a:normAutofit/>
          </a:bodyPr>
          <a:lstStyle/>
          <a:p>
            <a:r>
              <a:rPr lang="en-US" sz="2000"/>
              <a:t>Suivi des start-ups pour évaluer leur impact économique local.</a:t>
            </a:r>
          </a:p>
          <a:p>
            <a:r>
              <a:rPr lang="en-US" sz="2000"/>
              <a:t>Rapport annuel pour souligner les réussites des lauréats.</a:t>
            </a:r>
          </a:p>
          <a:p>
            <a:r>
              <a:rPr lang="en-US" sz="2000"/>
              <a:t>Rendez-vous des alumni pour renforcer le réseau d'entrepreneurs.</a:t>
            </a:r>
          </a:p>
          <a:p>
            <a:r>
              <a:rPr lang="en-US" sz="2000"/>
              <a:t>Intégration des start-ups aux incubateurs du Valais.</a:t>
            </a:r>
          </a:p>
          <a:p>
            <a:r>
              <a:rPr lang="en-US" sz="2000"/>
              <a:t>Création d'un pôle entrepreneurial lors de la Foire du Valais.</a:t>
            </a:r>
          </a:p>
        </p:txBody>
      </p:sp>
      <p:pic>
        <p:nvPicPr>
          <p:cNvPr id="5" name="Espace réservé du contenu 4" descr="Graphique sur document avec un stylo">
            <a:extLst>
              <a:ext uri="{FF2B5EF4-FFF2-40B4-BE49-F238E27FC236}">
                <a16:creationId xmlns:a16="http://schemas.microsoft.com/office/drawing/2014/main" id="{DBBA22FA-BF29-4554-BCEF-AB83DED2D3DF}"/>
              </a:ext>
            </a:extLst>
          </p:cNvPr>
          <p:cNvPicPr>
            <a:picLocks noGrp="1" noChangeAspect="1"/>
          </p:cNvPicPr>
          <p:nvPr>
            <p:ph sz="half" idx="1"/>
          </p:nvPr>
        </p:nvPicPr>
        <p:blipFill>
          <a:blip r:embed="rId3"/>
          <a:srcRect l="27077" r="13522" b="-2"/>
          <a:stretch/>
        </p:blipFill>
        <p:spPr>
          <a:xfrm>
            <a:off x="6096000" y="1"/>
            <a:ext cx="6102825" cy="6858000"/>
          </a:xfrm>
          <a:prstGeom prst="rect">
            <a:avLst/>
          </a:prstGeom>
        </p:spPr>
      </p:pic>
    </p:spTree>
    <p:extLst>
      <p:ext uri="{BB962C8B-B14F-4D97-AF65-F5344CB8AC3E}">
        <p14:creationId xmlns:p14="http://schemas.microsoft.com/office/powerpoint/2010/main" val="36247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23FF4F-5D80-1A71-469A-A42C87D9853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000"/>
              <a:t>Conclusion : Un Concours Entrepreneurial au Service de l’Économie Valaisanne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CE73BD43-4CAA-752A-F16A-1659F1E2BD35}"/>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1500"/>
              <a:t>L'Elevator Pitch Challenge dynamise l'innovation en Valais.</a:t>
            </a:r>
          </a:p>
          <a:p>
            <a:r>
              <a:rPr lang="en-US" sz="1500"/>
              <a:t>Il favorise la création d'entreprises et l'investissement local.</a:t>
            </a:r>
          </a:p>
          <a:p>
            <a:r>
              <a:rPr lang="en-US" sz="1500"/>
              <a:t>Collaboration renforcée entre les acteurs économiques régionaux.</a:t>
            </a:r>
          </a:p>
          <a:p>
            <a:r>
              <a:rPr lang="en-US" sz="1500"/>
              <a:t>Identification des partenaires stratégiques pour un impact maximal.</a:t>
            </a:r>
          </a:p>
          <a:p>
            <a:r>
              <a:rPr lang="en-US" sz="1500"/>
              <a:t>Établissement de critères de sélection pour des projets régionaux.</a:t>
            </a:r>
          </a:p>
          <a:p>
            <a:r>
              <a:rPr lang="en-US" sz="1500"/>
              <a:t>Accompagnement post-concours avec un réseau entrepreneurial actif.</a:t>
            </a:r>
          </a:p>
        </p:txBody>
      </p:sp>
      <p:pic>
        <p:nvPicPr>
          <p:cNvPr id="5" name="Espace réservé du contenu 4" descr="Vue en plongée d’un grand groupe de gens d’affaires communiquant. Certains d’entre eux sont au téléphone. Isolé sur blanc.">
            <a:extLst>
              <a:ext uri="{FF2B5EF4-FFF2-40B4-BE49-F238E27FC236}">
                <a16:creationId xmlns:a16="http://schemas.microsoft.com/office/drawing/2014/main" id="{4761ECAE-1F17-4DB8-8181-9A360EB40477}"/>
              </a:ext>
            </a:extLst>
          </p:cNvPr>
          <p:cNvPicPr>
            <a:picLocks noGrp="1" noChangeAspect="1"/>
          </p:cNvPicPr>
          <p:nvPr>
            <p:ph sz="half" idx="1"/>
          </p:nvPr>
        </p:nvPicPr>
        <p:blipFill>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259565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561</Words>
  <Application>Microsoft Office PowerPoint</Application>
  <PresentationFormat>Grand écran</PresentationFormat>
  <Paragraphs>36</Paragraphs>
  <Slides>5</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Aptos</vt:lpstr>
      <vt:lpstr>Aptos Display</vt:lpstr>
      <vt:lpstr>Arial</vt:lpstr>
      <vt:lpstr>Thème Office</vt:lpstr>
      <vt:lpstr>T’as où le partenaire ?</vt:lpstr>
      <vt:lpstr>Un Tremplin pour l’Innovation Valaisanne</vt:lpstr>
      <vt:lpstr>Rôle des Institutions et Entreprises Valaisannes</vt:lpstr>
      <vt:lpstr>L'Impact Post-Concours sur l'Économie Valaisanne</vt:lpstr>
      <vt:lpstr>Conclusion : Un Concours Entrepreneurial au Service de l’Économie Valaisanne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Balet</dc:creator>
  <cp:lastModifiedBy>Eric Balet</cp:lastModifiedBy>
  <cp:revision>1</cp:revision>
  <dcterms:created xsi:type="dcterms:W3CDTF">2025-02-03T08:13:42Z</dcterms:created>
  <dcterms:modified xsi:type="dcterms:W3CDTF">2025-02-03T08:26:14Z</dcterms:modified>
</cp:coreProperties>
</file>